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96FF-825C-48B8-ADC6-59E1D0270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F2303-93E9-46B9-BA2E-A60220781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C0890-122B-4BD6-8A21-5B69BB26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22BA7-2C89-4AAE-A93E-754B7487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8D27F-060E-4344-850A-41F91414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3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7E20-E327-4379-8974-76107C5F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4BAE5-73F1-4BB0-ACBD-F78832981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B6AA1-9817-4A02-A085-E2DEC27F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70BF3-5926-4D94-B3EF-B4D09E2F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F612E-44B4-4153-A8BD-3F55471B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4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F8555-6D61-4A14-846F-8318F88A1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A5D2A-56E8-4C26-961E-AAA73B46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498C7-F13F-4D94-9FF1-DABEF5C7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FCB83-58F3-4079-B68D-C5989EB3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5ACC5-CCB9-472E-9DF0-E3FEFCD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3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AABF-6111-4651-B401-B791CE07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1F616-13FA-41F5-A0E5-E0D3BF62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FA885-7FDD-44EE-8058-A3D7257BD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06568-E3BD-47B5-9C3E-90F3F4E1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69FDD-3FA5-400C-85FD-232E1033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9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B594-329D-409C-AF4E-F1345E5D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6D83B-ED8B-4C4C-BB5E-39B6CFD87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98456-155A-4907-B373-93CA9839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A0869-73C8-4A7E-A81F-F925C7C3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E7DC4-52F0-4E16-824E-8A4EDCBE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8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CE65-34E5-4357-949D-664F0FA7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4EF7-1398-4BC1-96D7-93831409B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294AC-E5A6-44EA-A697-03F5E8639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740C1-E4E0-4124-AB2D-A4379264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E62D4-6D28-4108-84CD-6D3660CA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08CF0-15D7-4AB5-922A-804DC08E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6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BAF5-84D4-471D-A304-450ED7CA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B5030-EB0C-4789-962D-E8A40E006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4F084-2312-4250-8557-036D0472F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86343-0D33-4133-AD2D-57414F5BD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CDE1A-81CC-4C8C-9A2B-24ED877E3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49A2D9-0C05-4877-95ED-9CBF992A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9C5B8-5A6D-4FEA-8647-275E1F7C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F8BB21-8F3A-4099-B485-1AF9E740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2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A94B-E4F3-43C4-826C-0A95EA39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217FFC-8C24-40FA-A7BA-BF649A12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F6FB1-2D65-4A1A-89CD-7D080E19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60947-065A-4E86-BBC7-0F45A508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43DFB-108A-4BEA-8A0B-C8A9F71C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9B7F8-D34A-466A-8C21-5673CF89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A71A8-42CE-4C0B-A26F-A7B7DED0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3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B8BB-E715-4B31-BB45-66A2E63C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C0B7-6255-4183-934B-D0C34F8DC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6653F-72AB-4544-AAC4-733308E75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81DA3-1DFF-4B0C-83EB-F797AD72D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A24BC-1214-412C-8DF8-A3F012AE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DD9FB-AB3C-42DE-9218-8F1C8102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74DD-99F3-4857-896C-2C2E6ACF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6BA4F-54DA-40EA-9EA5-84D6F932C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65E2B-0E6A-4C0C-A97C-73840C4C0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63316-59E3-47A7-974C-9E0AB9CE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18252-FA16-4A6A-98B1-049B646E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26D4A-D535-4E2A-93AD-9FC6C12D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3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5B199-E8F2-41CE-80A1-71D8C1E4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1075B-FB24-43FB-B319-A2807DDC6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26985-5C5F-40F3-8A8C-AB1018EF5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0023-CF7C-4FBE-BBE7-7B638CED8AA5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074E8-52E2-4A14-8B69-D4F8238F4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4A103-DA6F-4970-9856-2659A7E62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Excel_Worksheet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B3F61-984F-4945-9D75-3FDE504B8A84}"/>
              </a:ext>
            </a:extLst>
          </p:cNvPr>
          <p:cNvSpPr txBox="1"/>
          <p:nvPr/>
        </p:nvSpPr>
        <p:spPr>
          <a:xfrm>
            <a:off x="0" y="4004673"/>
            <a:ext cx="12191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gency FB" panose="020B0503020202020204" pitchFamily="34" charset="0"/>
              </a:rPr>
              <a:t>Determination of Optimal Locations </a:t>
            </a:r>
            <a:endParaRPr lang="ru-RU" sz="3600" b="1" dirty="0">
              <a:latin typeface="Agency FB" panose="020B0503020202020204" pitchFamily="34" charset="0"/>
            </a:endParaRPr>
          </a:p>
          <a:p>
            <a:pPr algn="ctr"/>
            <a:r>
              <a:rPr lang="en-US" sz="3600" b="1" dirty="0">
                <a:latin typeface="Agency FB" panose="020B0503020202020204" pitchFamily="34" charset="0"/>
              </a:rPr>
              <a:t>for ATM Network Service Points</a:t>
            </a:r>
            <a:endParaRPr lang="ru-RU" sz="3600" b="1" dirty="0">
              <a:latin typeface="Agency FB" panose="020B0503020202020204" pitchFamily="34" charset="0"/>
            </a:endParaRPr>
          </a:p>
          <a:p>
            <a:pPr algn="ctr"/>
            <a:r>
              <a:rPr lang="en-US" sz="2800" b="1" dirty="0">
                <a:latin typeface="Agency FB" panose="020B0503020202020204" pitchFamily="34" charset="0"/>
              </a:rPr>
              <a:t>Kamila </a:t>
            </a:r>
            <a:r>
              <a:rPr lang="en-US" sz="2800" b="1" dirty="0" err="1">
                <a:latin typeface="Agency FB" panose="020B0503020202020204" pitchFamily="34" charset="0"/>
              </a:rPr>
              <a:t>Takenova</a:t>
            </a:r>
            <a:r>
              <a:rPr lang="en-US" sz="2800" b="1" dirty="0">
                <a:latin typeface="Agency FB" panose="020B0503020202020204" pitchFamily="34" charset="0"/>
              </a:rPr>
              <a:t>, Valentina Y. </a:t>
            </a:r>
            <a:r>
              <a:rPr lang="en-US" sz="2800" b="1" dirty="0" err="1">
                <a:latin typeface="Agency FB" panose="020B0503020202020204" pitchFamily="34" charset="0"/>
              </a:rPr>
              <a:t>Guleva</a:t>
            </a:r>
            <a:endParaRPr lang="ru-RU" sz="2800" b="1" dirty="0">
              <a:latin typeface="Agency FB" panose="020B0503020202020204" pitchFamily="34" charset="0"/>
            </a:endParaRPr>
          </a:p>
          <a:p>
            <a:pPr algn="ctr"/>
            <a:r>
              <a:rPr lang="en-US" sz="2800" b="1" dirty="0">
                <a:latin typeface="Agency FB" panose="020B0503020202020204" pitchFamily="34" charset="0"/>
              </a:rPr>
              <a:t>ITMO University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C5CA75-1332-4540-97F4-8EBE4855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1720032"/>
            <a:ext cx="3657602" cy="17605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DCF367-7B67-4CFB-8D94-47D41B43E7F3}"/>
              </a:ext>
            </a:extLst>
          </p:cNvPr>
          <p:cNvSpPr txBox="1"/>
          <p:nvPr/>
        </p:nvSpPr>
        <p:spPr>
          <a:xfrm>
            <a:off x="0" y="668532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gency FB" panose="020B0503020202020204" pitchFamily="34" charset="0"/>
              </a:rPr>
              <a:t>12</a:t>
            </a:r>
            <a:r>
              <a:rPr lang="en-US" sz="2400" b="1" dirty="0" err="1">
                <a:latin typeface="Agency FB" panose="020B0503020202020204" pitchFamily="34" charset="0"/>
              </a:rPr>
              <a:t>th</a:t>
            </a:r>
            <a:r>
              <a:rPr lang="en-US" sz="2400" b="1" dirty="0">
                <a:latin typeface="Agency FB" panose="020B0503020202020204" pitchFamily="34" charset="0"/>
              </a:rPr>
              <a:t> International</a:t>
            </a:r>
            <a:r>
              <a:rPr lang="ru-RU" sz="2400" b="1" dirty="0">
                <a:latin typeface="Agency FB" panose="020B0503020202020204" pitchFamily="34" charset="0"/>
              </a:rPr>
              <a:t> </a:t>
            </a:r>
            <a:r>
              <a:rPr lang="en-US" sz="2400" b="1" dirty="0">
                <a:latin typeface="Agency FB" panose="020B0503020202020204" pitchFamily="34" charset="0"/>
              </a:rPr>
              <a:t>Young Scientists Conference</a:t>
            </a:r>
            <a:r>
              <a:rPr lang="ru-RU" sz="2400" b="1" dirty="0">
                <a:latin typeface="Agency FB" panose="020B0503020202020204" pitchFamily="34" charset="0"/>
              </a:rPr>
              <a:t> </a:t>
            </a:r>
            <a:r>
              <a:rPr lang="en-US" sz="2400" b="1" dirty="0">
                <a:latin typeface="Agency FB" panose="020B0503020202020204" pitchFamily="34" charset="0"/>
              </a:rPr>
              <a:t>on Computational Science</a:t>
            </a:r>
          </a:p>
        </p:txBody>
      </p:sp>
    </p:spTree>
    <p:extLst>
      <p:ext uri="{BB962C8B-B14F-4D97-AF65-F5344CB8AC3E}">
        <p14:creationId xmlns:p14="http://schemas.microsoft.com/office/powerpoint/2010/main" val="209640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Clustering by building density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1</a:t>
            </a:r>
            <a:r>
              <a:rPr lang="ru-RU" dirty="0">
                <a:latin typeface="Agency FB" panose="020B0503020202020204" pitchFamily="34" charset="0"/>
              </a:rPr>
              <a:t>0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734039-A886-B717-1CAF-8A653B1DA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55" y="2248171"/>
            <a:ext cx="5853145" cy="364543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81D00-8BE5-496A-8298-B208A0C6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765" y="2248171"/>
            <a:ext cx="5469095" cy="3645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661562-083F-77C6-19DA-03FAED17A2C4}"/>
              </a:ext>
            </a:extLst>
          </p:cNvPr>
          <p:cNvSpPr txBox="1"/>
          <p:nvPr/>
        </p:nvSpPr>
        <p:spPr>
          <a:xfrm>
            <a:off x="2678747" y="597192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B2D7A-8D88-4ADD-CF5E-FB1F834137DE}"/>
              </a:ext>
            </a:extLst>
          </p:cNvPr>
          <p:cNvSpPr txBox="1"/>
          <p:nvPr/>
        </p:nvSpPr>
        <p:spPr>
          <a:xfrm>
            <a:off x="7794188" y="5918180"/>
            <a:ext cx="225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919E11-4F5F-D596-F165-CA2481219E6D}"/>
                  </a:ext>
                </a:extLst>
              </p:cNvPr>
              <p:cNvSpPr txBox="1"/>
              <p:nvPr/>
            </p:nvSpPr>
            <p:spPr>
              <a:xfrm>
                <a:off x="560907" y="1287095"/>
                <a:ext cx="3344910" cy="913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lang="en-US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lang="ru-RU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p>
                        <m:e>
                          <m:r>
                            <a:rPr lang="en-US" sz="1800" b="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1800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lang="en-US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lang="ru-RU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∈</m:t>
                          </m:r>
                          <m:sSub>
                            <m:sSubPr>
                              <m:ctrlPr>
                                <a:rPr lang="ru-RU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sSub>
                                    <m:sSubPr>
                                      <m:ctrlPr>
                                        <a:rPr lang="ru-RU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ru-RU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919E11-4F5F-D596-F165-CA2481219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07" y="1287095"/>
                <a:ext cx="3344910" cy="913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BE826-27F1-B446-9235-D3BD50A65EDC}"/>
                  </a:ext>
                </a:extLst>
              </p:cNvPr>
              <p:cNvSpPr txBox="1"/>
              <p:nvPr/>
            </p:nvSpPr>
            <p:spPr>
              <a:xfrm>
                <a:off x="3182416" y="1461501"/>
                <a:ext cx="291358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  <m:sSup>
                      <m:s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sSub>
                              <m:sSubPr>
                                <m:ctrlPr>
                                  <a:rPr lang="ru-RU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ea typeface="Times New Roman" panose="02020603050405020304" pitchFamily="18" charset="0"/>
                  </a:rPr>
                  <a:t>is a distance function between</a:t>
                </a:r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ea typeface="Times New Roman" panose="02020603050405020304" pitchFamily="18" charset="0"/>
                  </a:rPr>
                  <a:t>(multiple data set points) and</a:t>
                </a:r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ea typeface="Times New Roman" panose="02020603050405020304" pitchFamily="18" charset="0"/>
                  </a:rPr>
                  <a:t>(cluster center)</a:t>
                </a:r>
                <a:endParaRPr lang="ru-RU" sz="1400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0BE826-27F1-B446-9235-D3BD50A65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416" y="1461501"/>
                <a:ext cx="2913584" cy="738664"/>
              </a:xfrm>
              <a:prstGeom prst="rect">
                <a:avLst/>
              </a:prstGeom>
              <a:blipFill>
                <a:blip r:embed="rId7"/>
                <a:stretch>
                  <a:fillRect t="-826" r="-2301" b="-74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89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Simulation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1</a:t>
            </a:r>
            <a:r>
              <a:rPr lang="ru-RU" dirty="0">
                <a:latin typeface="Agency FB" panose="020B0503020202020204" pitchFamily="34" charset="0"/>
              </a:rPr>
              <a:t>1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EE546A-4081-8AB1-59A0-52536E0AF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34" y="2219629"/>
            <a:ext cx="5993108" cy="3485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DA94E-8A7B-BE41-CD26-1AEA934E60E9}"/>
              </a:ext>
            </a:extLst>
          </p:cNvPr>
          <p:cNvSpPr txBox="1"/>
          <p:nvPr/>
        </p:nvSpPr>
        <p:spPr>
          <a:xfrm>
            <a:off x="522323" y="1314085"/>
            <a:ext cx="775376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Expected result: </a:t>
            </a:r>
            <a:r>
              <a:rPr lang="en-US" dirty="0"/>
              <a:t>assessment of the effectiveness of the considered models in terms of the number of clients served and those who went to competitors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27618-D156-B45D-633D-22999D296AE3}"/>
              </a:ext>
            </a:extLst>
          </p:cNvPr>
          <p:cNvSpPr txBox="1"/>
          <p:nvPr/>
        </p:nvSpPr>
        <p:spPr>
          <a:xfrm>
            <a:off x="6994699" y="2003701"/>
            <a:ext cx="4477546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Idea: </a:t>
            </a:r>
            <a:r>
              <a:rPr lang="en-US" dirty="0"/>
              <a:t>modeling takes place on the basis of two types of agents - ATMs and clients.</a:t>
            </a:r>
          </a:p>
          <a:p>
            <a:pPr>
              <a:lnSpc>
                <a:spcPct val="90000"/>
              </a:lnSpc>
            </a:pPr>
            <a:r>
              <a:rPr lang="en-US" dirty="0"/>
              <a:t>Clients are generated by green and blue tents. ATMs are static and shown as multi-colored squares.</a:t>
            </a:r>
          </a:p>
          <a:p>
            <a:pPr>
              <a:lnSpc>
                <a:spcPct val="90000"/>
              </a:lnSpc>
            </a:pPr>
            <a:r>
              <a:rPr lang="en-US" dirty="0"/>
              <a:t>In the process of imitation, the client arrives, is served, goes to the starting point, or goes to a competitor. The ATM agent monitors the readiness status of each ATM instance.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C0588A-0A44-3C83-9E26-CFB2161CF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78" t="75781" r="49755" b="17430"/>
          <a:stretch/>
        </p:blipFill>
        <p:spPr>
          <a:xfrm>
            <a:off x="7119265" y="4889769"/>
            <a:ext cx="277077" cy="26249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54BDAF9-717F-CC24-C6A5-43E09FBB4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42" t="65314" r="55491" b="26764"/>
          <a:stretch/>
        </p:blipFill>
        <p:spPr>
          <a:xfrm>
            <a:off x="7132962" y="5911814"/>
            <a:ext cx="276244" cy="3053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1E30D9F-DF3A-8490-7D1D-9C018BB1E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06" t="64573" r="78488" b="28638"/>
          <a:stretch/>
        </p:blipFill>
        <p:spPr>
          <a:xfrm>
            <a:off x="9070313" y="5143329"/>
            <a:ext cx="394976" cy="33855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A3F422-73C6-14F4-D7BB-EA0DC630C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37" t="29365" r="59622" b="63576"/>
          <a:stretch/>
        </p:blipFill>
        <p:spPr>
          <a:xfrm>
            <a:off x="9053273" y="5718157"/>
            <a:ext cx="446318" cy="2983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B22CFA-1606-5959-1EA8-2274CD59F257}"/>
              </a:ext>
            </a:extLst>
          </p:cNvPr>
          <p:cNvSpPr txBox="1"/>
          <p:nvPr/>
        </p:nvSpPr>
        <p:spPr>
          <a:xfrm>
            <a:off x="7462055" y="5312606"/>
            <a:ext cx="1393497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ATM requires loading  banknotes</a:t>
            </a:r>
            <a:endParaRPr lang="ru-R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0502C-7F33-ED2F-FDD8-8232D4FDA71E}"/>
              </a:ext>
            </a:extLst>
          </p:cNvPr>
          <p:cNvSpPr txBox="1"/>
          <p:nvPr/>
        </p:nvSpPr>
        <p:spPr>
          <a:xfrm>
            <a:off x="7513365" y="4861106"/>
            <a:ext cx="1525442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The ATM is free and ready to use</a:t>
            </a:r>
            <a:endParaRPr lang="ru-RU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38FF0-896A-0CFB-06F4-66AE1934305F}"/>
              </a:ext>
            </a:extLst>
          </p:cNvPr>
          <p:cNvSpPr txBox="1"/>
          <p:nvPr/>
        </p:nvSpPr>
        <p:spPr>
          <a:xfrm>
            <a:off x="7513365" y="5936461"/>
            <a:ext cx="152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Competitor ATM</a:t>
            </a:r>
            <a:endParaRPr lang="ru-RU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9C8075-D793-5089-3408-6241EF7A5DFB}"/>
              </a:ext>
            </a:extLst>
          </p:cNvPr>
          <p:cNvSpPr txBox="1"/>
          <p:nvPr/>
        </p:nvSpPr>
        <p:spPr>
          <a:xfrm>
            <a:off x="9640711" y="5005759"/>
            <a:ext cx="172057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Client generation point (residential building)</a:t>
            </a:r>
            <a:endParaRPr lang="ru-RU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160FB0-43D8-3A87-8C16-07BAE07236EC}"/>
              </a:ext>
            </a:extLst>
          </p:cNvPr>
          <p:cNvSpPr txBox="1"/>
          <p:nvPr/>
        </p:nvSpPr>
        <p:spPr>
          <a:xfrm>
            <a:off x="9648702" y="5646657"/>
            <a:ext cx="1712579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/>
              <a:t>Customer generation point (stop/store)</a:t>
            </a:r>
            <a:endParaRPr lang="ru-RU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DE7C8D-0420-F60A-F29F-CA5C113E9FDE}"/>
              </a:ext>
            </a:extLst>
          </p:cNvPr>
          <p:cNvSpPr txBox="1"/>
          <p:nvPr/>
        </p:nvSpPr>
        <p:spPr>
          <a:xfrm>
            <a:off x="8522704" y="4484257"/>
            <a:ext cx="133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Designations:</a:t>
            </a:r>
            <a:endParaRPr lang="ru-RU" sz="1600" b="1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A18EB7-3205-FB3B-3FB7-5B682B8C4B37}"/>
              </a:ext>
            </a:extLst>
          </p:cNvPr>
          <p:cNvSpPr/>
          <p:nvPr/>
        </p:nvSpPr>
        <p:spPr>
          <a:xfrm>
            <a:off x="6870134" y="4473173"/>
            <a:ext cx="4726677" cy="192060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8944106-6287-2A58-D00F-680A2FA3D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32" t="52234" r="74101" b="40707"/>
          <a:stretch/>
        </p:blipFill>
        <p:spPr>
          <a:xfrm>
            <a:off x="7119265" y="5419160"/>
            <a:ext cx="266444" cy="2624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2D30656-6851-8039-A905-7DC54354506F}"/>
              </a:ext>
            </a:extLst>
          </p:cNvPr>
          <p:cNvSpPr txBox="1"/>
          <p:nvPr/>
        </p:nvSpPr>
        <p:spPr>
          <a:xfrm>
            <a:off x="4953832" y="4743507"/>
            <a:ext cx="1111037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Serviced at network points</a:t>
            </a:r>
            <a:endParaRPr lang="ru-RU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6D06FB-E9DE-0BE3-D968-6C7DC97F7173}"/>
              </a:ext>
            </a:extLst>
          </p:cNvPr>
          <p:cNvSpPr txBox="1"/>
          <p:nvPr/>
        </p:nvSpPr>
        <p:spPr>
          <a:xfrm>
            <a:off x="4928511" y="5233418"/>
            <a:ext cx="1150376" cy="20005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Went to competitors</a:t>
            </a:r>
            <a:endParaRPr lang="ru-RU" sz="700" b="1" dirty="0"/>
          </a:p>
        </p:txBody>
      </p:sp>
    </p:spTree>
    <p:extLst>
      <p:ext uri="{BB962C8B-B14F-4D97-AF65-F5344CB8AC3E}">
        <p14:creationId xmlns:p14="http://schemas.microsoft.com/office/powerpoint/2010/main" val="313645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Final comparison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1</a:t>
            </a:r>
            <a:r>
              <a:rPr lang="ru-RU" dirty="0">
                <a:latin typeface="Agency FB" panose="020B0503020202020204" pitchFamily="34" charset="0"/>
              </a:rPr>
              <a:t>2</a:t>
            </a:r>
            <a:endParaRPr lang="en-US" dirty="0">
              <a:latin typeface="Agency FB" panose="020B0503020202020204" pitchFamily="34" charset="0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AAB8371-11BA-9DAA-30ED-4F75D69D13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26822"/>
              </p:ext>
            </p:extLst>
          </p:nvPr>
        </p:nvGraphicFramePr>
        <p:xfrm>
          <a:off x="464445" y="1307465"/>
          <a:ext cx="11263109" cy="277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676914" imgH="1647805" progId="Excel.Sheet.12">
                  <p:embed/>
                </p:oleObj>
              </mc:Choice>
              <mc:Fallback>
                <p:oleObj name="Worksheet" r:id="rId4" imgW="6676914" imgH="16478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445" y="1307465"/>
                        <a:ext cx="11263109" cy="277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71CE82F-D223-61B9-B3F8-D94AA8F4506E}"/>
              </a:ext>
            </a:extLst>
          </p:cNvPr>
          <p:cNvSpPr txBox="1"/>
          <p:nvPr/>
        </p:nvSpPr>
        <p:spPr>
          <a:xfrm>
            <a:off x="464444" y="4240394"/>
            <a:ext cx="11263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 best model by the metric of the number of clients served is the </a:t>
            </a:r>
            <a:r>
              <a:rPr lang="en-US" sz="1600" b="1" dirty="0">
                <a:latin typeface="+mj-lt"/>
              </a:rPr>
              <a:t>spatial hierarchical clustering model</a:t>
            </a:r>
            <a:r>
              <a:rPr lang="en-US" sz="1600" dirty="0">
                <a:latin typeface="+mj-lt"/>
              </a:rPr>
              <a:t>. Advantages of use: ease of implementation, scalability to large data sets. Disadvantages: sensitivity to outliers that distort the average; duration of execution of the algorithm due to the iterative approach.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In terms of incoming customer flow retention metrics, the best is the </a:t>
            </a:r>
            <a:r>
              <a:rPr lang="en-US" sz="1600" b="1" dirty="0">
                <a:latin typeface="+mj-lt"/>
              </a:rPr>
              <a:t>McFadden model</a:t>
            </a:r>
            <a:r>
              <a:rPr lang="en-US" sz="1600" dirty="0">
                <a:latin typeface="+mj-lt"/>
              </a:rPr>
              <a:t>. Highlighting the competition factor had a positive effect on customer retention rates.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The combined model </a:t>
            </a:r>
            <a:r>
              <a:rPr lang="en-US" sz="1600" dirty="0">
                <a:latin typeface="+mj-lt"/>
              </a:rPr>
              <a:t>took second place in both metrics. By distinguishing two types of client flow, this model turned out to be more balanced in terms of network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The Huff model </a:t>
            </a:r>
            <a:r>
              <a:rPr lang="en-US" sz="1600" dirty="0">
                <a:latin typeface="+mj-lt"/>
              </a:rPr>
              <a:t>is sensitive to assessing the parameters of the attractiveness of service points, and in </a:t>
            </a:r>
            <a:r>
              <a:rPr lang="en-US" sz="1600" b="1" dirty="0">
                <a:latin typeface="+mj-lt"/>
              </a:rPr>
              <a:t>the simplest model </a:t>
            </a:r>
            <a:r>
              <a:rPr lang="en-US" sz="1600" dirty="0">
                <a:latin typeface="+mj-lt"/>
              </a:rPr>
              <a:t>there is an underestimation of the influence of the spatial factor and the competition factor, therefore, for these models we see the lowest results.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3593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25A5311-313E-4AE9-BDF4-E6F05991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27"/>
            <a:ext cx="12199168" cy="6853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EEE902-384F-4D79-AF9E-46459FA82156}"/>
              </a:ext>
            </a:extLst>
          </p:cNvPr>
          <p:cNvSpPr/>
          <p:nvPr/>
        </p:nvSpPr>
        <p:spPr>
          <a:xfrm>
            <a:off x="3250276" y="2967644"/>
            <a:ext cx="5719157" cy="955963"/>
          </a:xfrm>
          <a:prstGeom prst="rect">
            <a:avLst/>
          </a:prstGeom>
          <a:solidFill>
            <a:srgbClr val="006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BD9506-E137-40EC-99E1-CD66FB415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77" y="0"/>
            <a:ext cx="3557846" cy="1712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19D57-C141-4641-8232-08CE19373C70}"/>
              </a:ext>
            </a:extLst>
          </p:cNvPr>
          <p:cNvSpPr txBox="1"/>
          <p:nvPr/>
        </p:nvSpPr>
        <p:spPr>
          <a:xfrm>
            <a:off x="3250276" y="3133896"/>
            <a:ext cx="5719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11405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Subject of research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gency FB" panose="020B0503020202020204" pitchFamily="34" charset="0"/>
              </a:rPr>
              <a:t>2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6283B-4E87-40B7-9B0F-34841A2D22A4}"/>
              </a:ext>
            </a:extLst>
          </p:cNvPr>
          <p:cNvSpPr txBox="1"/>
          <p:nvPr/>
        </p:nvSpPr>
        <p:spPr>
          <a:xfrm>
            <a:off x="490443" y="1399522"/>
            <a:ext cx="11113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object of the study 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a network of ATMs </a:t>
            </a:r>
          </a:p>
          <a:p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subject of the study 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 effectiveness of customer service by points of the ATM network</a:t>
            </a:r>
          </a:p>
          <a:p>
            <a:endParaRPr lang="en-US" sz="2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problems:</a:t>
            </a:r>
            <a:endParaRPr lang="en-US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lack of an integrated approach to solving the problem of placing network service points,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simplification of optimization tasks,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difficulty in assessing the effect of the techniques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5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Goal and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gency FB" panose="020B0503020202020204" pitchFamily="34" charset="0"/>
              </a:rPr>
              <a:t>3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6283B-4E87-40B7-9B0F-34841A2D22A4}"/>
              </a:ext>
            </a:extLst>
          </p:cNvPr>
          <p:cNvSpPr txBox="1"/>
          <p:nvPr/>
        </p:nvSpPr>
        <p:spPr>
          <a:xfrm>
            <a:off x="490443" y="1399522"/>
            <a:ext cx="111135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</a:t>
            </a:r>
            <a:r>
              <a:rPr lang="en-US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to find the most effective algorithm for constructing a complex network of service points (ATMs)</a:t>
            </a:r>
          </a:p>
          <a:p>
            <a:endParaRPr lang="en-US" sz="260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Tasks: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research models’ identification,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formation of the model structure, including mathematical formulation,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implementation of algorithms,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assessment of the effectiveness of the applied methods,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general conclusions’ formulation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Demand maximization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gency FB" panose="020B0503020202020204" pitchFamily="34" charset="0"/>
              </a:rPr>
              <a:t>4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7E8443-411E-AE24-6E9D-EEED9D0CF97B}"/>
              </a:ext>
            </a:extLst>
          </p:cNvPr>
          <p:cNvSpPr txBox="1"/>
          <p:nvPr/>
        </p:nvSpPr>
        <p:spPr>
          <a:xfrm>
            <a:off x="1514238" y="5766658"/>
            <a:ext cx="35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ATMs on the working population density map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9FDE11-BB86-C150-926B-DC62AD6FED66}"/>
                  </a:ext>
                </a:extLst>
              </p:cNvPr>
              <p:cNvSpPr txBox="1"/>
              <p:nvPr/>
            </p:nvSpPr>
            <p:spPr>
              <a:xfrm>
                <a:off x="6096000" y="1757740"/>
                <a:ext cx="5002618" cy="801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ru-RU" sz="190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𝑎𝑥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9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9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190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9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9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9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19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19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9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9FDE11-BB86-C150-926B-DC62AD6FE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57740"/>
                <a:ext cx="5002618" cy="8019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07509-71FF-E37E-15FF-CBAC0996D1E1}"/>
                  </a:ext>
                </a:extLst>
              </p:cNvPr>
              <p:cNvSpPr txBox="1"/>
              <p:nvPr/>
            </p:nvSpPr>
            <p:spPr>
              <a:xfrm>
                <a:off x="6931196" y="2547958"/>
                <a:ext cx="3894367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</a:t>
                </a:r>
                <a:r>
                  <a:rPr lang="ru-RU" dirty="0"/>
                  <a:t> </a:t>
                </a:r>
                <a:endParaRPr lang="en-US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is the fixed demand at each point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thetotal set</a:t>
                </a:r>
                <a:r>
                  <a:rPr lang="ru-RU" dirty="0"/>
                  <a:t> (</a:t>
                </a:r>
                <a:r>
                  <a:rPr lang="ru-RU" i="1" dirty="0"/>
                  <a:t>X</a:t>
                </a:r>
                <a:r>
                  <a:rPr lang="ru-RU" dirty="0"/>
                  <a:t>), </a:t>
                </a:r>
                <a:endParaRPr lang="en-US" dirty="0"/>
              </a:p>
              <a:p>
                <a:r>
                  <a:rPr lang="ru-RU" i="1" dirty="0"/>
                  <a:t>i</a:t>
                </a:r>
                <a:r>
                  <a:rPr lang="ru-RU" dirty="0"/>
                  <a:t> = 1,2,...,n </a:t>
                </a:r>
                <a:r>
                  <a:rPr lang="en-US" dirty="0"/>
                  <a:t>are the possible locations of each point of sale</a:t>
                </a:r>
                <a:r>
                  <a:rPr lang="ru-RU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ru-RU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is a function that maximizesthe fixed demand at the point of sale </a:t>
                </a:r>
                <a:r>
                  <a:rPr lang="ru-RU" i="1" dirty="0"/>
                  <a:t>i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07509-71FF-E37E-15FF-CBAC0996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196" y="2547958"/>
                <a:ext cx="3894367" cy="2031325"/>
              </a:xfrm>
              <a:prstGeom prst="rect">
                <a:avLst/>
              </a:prstGeom>
              <a:blipFill>
                <a:blip r:embed="rId5"/>
                <a:stretch>
                  <a:fillRect l="-1252" t="-1802" r="-469" b="-3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BE263D-37D7-D5D0-AB5A-5C7A54D96947}"/>
                  </a:ext>
                </a:extLst>
              </p:cNvPr>
              <p:cNvSpPr txBox="1"/>
              <p:nvPr/>
            </p:nvSpPr>
            <p:spPr>
              <a:xfrm>
                <a:off x="6931196" y="4728806"/>
                <a:ext cx="1863548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9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ru-RU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ⅇ</m:t>
                        </m:r>
                      </m:e>
                      <m:sup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ru-RU" sz="19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19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BE263D-37D7-D5D0-AB5A-5C7A54D9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196" y="4728806"/>
                <a:ext cx="1863548" cy="424796"/>
              </a:xfrm>
              <a:prstGeom prst="rect">
                <a:avLst/>
              </a:prstGeom>
              <a:blipFill>
                <a:blip r:embed="rId6"/>
                <a:stretch>
                  <a:fillRect l="-980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389470-8B2F-7D0B-D731-6380797D4CC5}"/>
                  </a:ext>
                </a:extLst>
              </p:cNvPr>
              <p:cNvSpPr txBox="1"/>
              <p:nvPr/>
            </p:nvSpPr>
            <p:spPr>
              <a:xfrm>
                <a:off x="8920217" y="4570846"/>
                <a:ext cx="2740542" cy="740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90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ru-RU" sz="19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1900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9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ru-RU" sz="19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9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9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ru-RU" sz="19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389470-8B2F-7D0B-D731-6380797D4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217" y="4570846"/>
                <a:ext cx="2740542" cy="740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6AD4E4-B1FB-E13E-0649-0992C9878ED2}"/>
                  </a:ext>
                </a:extLst>
              </p:cNvPr>
              <p:cNvSpPr txBox="1"/>
              <p:nvPr/>
            </p:nvSpPr>
            <p:spPr>
              <a:xfrm>
                <a:off x="7439265" y="5414959"/>
                <a:ext cx="3730371" cy="1004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– </a:t>
                </a:r>
                <a:r>
                  <a:rPr lang="en-US" dirty="0"/>
                  <a:t>resident population</a:t>
                </a:r>
                <a:r>
                  <a:rPr lang="ru-RU" dirty="0"/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 – </a:t>
                </a:r>
                <a:r>
                  <a:rPr lang="en-US" dirty="0"/>
                  <a:t>working population</a:t>
                </a:r>
                <a:r>
                  <a:rPr lang="ru-RU" dirty="0"/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i="1" dirty="0"/>
                  <a:t> </a:t>
                </a:r>
                <a:r>
                  <a:rPr lang="ru-RU" dirty="0"/>
                  <a:t>–</a:t>
                </a:r>
                <a:r>
                  <a:rPr lang="ru-RU" i="1" dirty="0"/>
                  <a:t> </a:t>
                </a:r>
                <a:r>
                  <a:rPr lang="en-US" dirty="0"/>
                  <a:t>number of ATMs at the point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i="1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6AD4E4-B1FB-E13E-0649-0992C9878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265" y="5414959"/>
                <a:ext cx="3730371" cy="1004890"/>
              </a:xfrm>
              <a:prstGeom prst="rect">
                <a:avLst/>
              </a:prstGeom>
              <a:blipFill>
                <a:blip r:embed="rId8"/>
                <a:stretch>
                  <a:fillRect l="-490" t="-2424"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5B51039-DE39-5B90-69DC-3530038111F9}"/>
              </a:ext>
            </a:extLst>
          </p:cNvPr>
          <p:cNvSpPr txBox="1"/>
          <p:nvPr/>
        </p:nvSpPr>
        <p:spPr>
          <a:xfrm>
            <a:off x="573994" y="1360354"/>
            <a:ext cx="272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  <a:r>
              <a:rPr lang="ru-RU" dirty="0"/>
              <a:t>: </a:t>
            </a:r>
            <a:r>
              <a:rPr lang="en-US" dirty="0"/>
              <a:t>OpenStreetMap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3E8A330-98AF-F024-9951-73C958C83E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071"/>
          <a:stretch/>
        </p:blipFill>
        <p:spPr>
          <a:xfrm>
            <a:off x="573994" y="1848339"/>
            <a:ext cx="5267972" cy="37245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78CA10-D0F4-C421-7CB5-34FECD8FD124}"/>
              </a:ext>
            </a:extLst>
          </p:cNvPr>
          <p:cNvSpPr txBox="1"/>
          <p:nvPr/>
        </p:nvSpPr>
        <p:spPr>
          <a:xfrm>
            <a:off x="3274552" y="2053531"/>
            <a:ext cx="913715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/>
              <a:t>Network load (person/ATM</a:t>
            </a:r>
            <a:r>
              <a:rPr lang="ru-RU" sz="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042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Combined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gency FB" panose="020B0503020202020204" pitchFamily="34" charset="0"/>
              </a:rPr>
              <a:t>5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B51039-DE39-5B90-69DC-3530038111F9}"/>
              </a:ext>
            </a:extLst>
          </p:cNvPr>
          <p:cNvSpPr txBox="1"/>
          <p:nvPr/>
        </p:nvSpPr>
        <p:spPr>
          <a:xfrm>
            <a:off x="573994" y="1024180"/>
            <a:ext cx="272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  <a:r>
              <a:rPr lang="ru-RU" dirty="0"/>
              <a:t>: </a:t>
            </a:r>
            <a:r>
              <a:rPr lang="en-US" dirty="0"/>
              <a:t>OpenStreetMap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E33FF4-41DC-0E05-9A17-C746FB4F8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13" y="1494299"/>
            <a:ext cx="4712207" cy="3481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A9A225-5689-CAAF-07A2-63853BEEC054}"/>
              </a:ext>
            </a:extLst>
          </p:cNvPr>
          <p:cNvSpPr txBox="1"/>
          <p:nvPr/>
        </p:nvSpPr>
        <p:spPr>
          <a:xfrm>
            <a:off x="2928956" y="1653264"/>
            <a:ext cx="840324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/>
              <a:t>Network load (person/ATM</a:t>
            </a:r>
            <a:r>
              <a:rPr lang="ru-RU" sz="800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C679B-F777-145E-5958-BAE628F7EC18}"/>
              </a:ext>
            </a:extLst>
          </p:cNvPr>
          <p:cNvSpPr txBox="1"/>
          <p:nvPr/>
        </p:nvSpPr>
        <p:spPr>
          <a:xfrm>
            <a:off x="514297" y="5158834"/>
            <a:ext cx="5165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Points</a:t>
            </a:r>
            <a:r>
              <a:rPr lang="en-US" dirty="0"/>
              <a:t> are priority locations for ATM placement according to the mini-sum distance model,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Polygons</a:t>
            </a:r>
            <a:r>
              <a:rPr lang="en-US" dirty="0"/>
              <a:t> are priority locations for ATM placement according to the market share maximization model,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Heat map </a:t>
            </a:r>
            <a:r>
              <a:rPr lang="en-US" dirty="0"/>
              <a:t>– working and living population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B9B15A-D21D-619F-0351-3385703446A8}"/>
                  </a:ext>
                </a:extLst>
              </p:cNvPr>
              <p:cNvSpPr txBox="1"/>
              <p:nvPr/>
            </p:nvSpPr>
            <p:spPr>
              <a:xfrm>
                <a:off x="4937956" y="2073582"/>
                <a:ext cx="5002618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lang="ru-RU" sz="180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𝑎𝑥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lang="ru-RU" sz="1800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ru-RU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ru-RU" sz="18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ru-RU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ru-RU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B9B15A-D21D-619F-0351-338570344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56" y="2073582"/>
                <a:ext cx="5002618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B4F6F72-7523-013D-87CD-20CB5A28EE4B}"/>
              </a:ext>
            </a:extLst>
          </p:cNvPr>
          <p:cNvSpPr txBox="1"/>
          <p:nvPr/>
        </p:nvSpPr>
        <p:spPr>
          <a:xfrm>
            <a:off x="5892830" y="1416797"/>
            <a:ext cx="5002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Local population</a:t>
            </a:r>
            <a:r>
              <a:rPr lang="ru-RU" sz="2000" b="1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F2E88-B07E-69FF-1EB6-E3580060C564}"/>
              </a:ext>
            </a:extLst>
          </p:cNvPr>
          <p:cNvSpPr txBox="1"/>
          <p:nvPr/>
        </p:nvSpPr>
        <p:spPr>
          <a:xfrm>
            <a:off x="5892830" y="3098017"/>
            <a:ext cx="3564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Passers-by customers</a:t>
            </a:r>
            <a:r>
              <a:rPr lang="ru-RU" sz="2000" b="1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280A6-5ECD-E064-419B-59E8034153DA}"/>
              </a:ext>
            </a:extLst>
          </p:cNvPr>
          <p:cNvSpPr txBox="1"/>
          <p:nvPr/>
        </p:nvSpPr>
        <p:spPr>
          <a:xfrm>
            <a:off x="8804803" y="1994201"/>
            <a:ext cx="2090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+ </a:t>
            </a:r>
            <a:r>
              <a:rPr lang="en-US" dirty="0"/>
              <a:t>setting weight using PageRank method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4339D-4626-CE97-6508-777B041AAC95}"/>
                  </a:ext>
                </a:extLst>
              </p:cNvPr>
              <p:cNvSpPr txBox="1"/>
              <p:nvPr/>
            </p:nvSpPr>
            <p:spPr>
              <a:xfrm>
                <a:off x="7475959" y="3663210"/>
                <a:ext cx="2647770" cy="663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eqArr>
                      <m:eqArr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))</m:t>
                            </m:r>
                          </m:e>
                        </m:nary>
                      </m:e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eqAr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4339D-4626-CE97-6508-777B041A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959" y="3663210"/>
                <a:ext cx="2647770" cy="663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103FD6-61C0-7E3B-1E7F-FE27067B8B52}"/>
                  </a:ext>
                </a:extLst>
              </p:cNvPr>
              <p:cNvSpPr txBox="1"/>
              <p:nvPr/>
            </p:nvSpPr>
            <p:spPr>
              <a:xfrm>
                <a:off x="5988522" y="4431366"/>
                <a:ext cx="568918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G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ru-RU" dirty="0"/>
                  <a:t> – </a:t>
                </a:r>
                <a:r>
                  <a:rPr lang="en-US" dirty="0"/>
                  <a:t>branch network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ru-RU" dirty="0"/>
                  <a:t> – </a:t>
                </a:r>
                <a:r>
                  <a:rPr lang="en-US" dirty="0"/>
                  <a:t>network nodes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ru-RU" dirty="0"/>
                  <a:t> – </a:t>
                </a:r>
                <a:r>
                  <a:rPr lang="en-US" dirty="0"/>
                  <a:t>graph edges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ru-RU" dirty="0"/>
                  <a:t> – </a:t>
                </a:r>
                <a:r>
                  <a:rPr lang="en-US" dirty="0"/>
                  <a:t>possible points for placing branches on the network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(placement is possible both on nodes and on edges)</a:t>
                </a:r>
                <a:r>
                  <a:rPr lang="ru-RU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ru-RU" dirty="0"/>
                  <a:t>  – </a:t>
                </a:r>
                <a:r>
                  <a:rPr lang="en-US" dirty="0"/>
                  <a:t>non-empty network client paths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ru-RU" dirty="0"/>
                  <a:t> – </a:t>
                </a:r>
                <a:r>
                  <a:rPr lang="en-US" dirty="0"/>
                  <a:t>set of non-empty paths at a node </a:t>
                </a:r>
                <a:r>
                  <a:rPr lang="ru-RU" dirty="0"/>
                  <a:t>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ru-RU" dirty="0"/>
                  <a:t> – </a:t>
                </a:r>
                <a:r>
                  <a:rPr lang="en-US" dirty="0"/>
                  <a:t>flow of potential clients along any route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ru-RU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– distance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dirty="0"/>
                  <a:t> – </a:t>
                </a:r>
                <a:r>
                  <a:rPr lang="en-US" dirty="0"/>
                  <a:t>distance minimization function</a:t>
                </a:r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103FD6-61C0-7E3B-1E7F-FE27067B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522" y="4431366"/>
                <a:ext cx="5689181" cy="2308324"/>
              </a:xfrm>
              <a:prstGeom prst="rect">
                <a:avLst/>
              </a:prstGeom>
              <a:blipFill>
                <a:blip r:embed="rId7"/>
                <a:stretch>
                  <a:fillRect l="-857" t="-1583" r="-85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96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The probabilistic Huff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gency FB" panose="020B0503020202020204" pitchFamily="34" charset="0"/>
              </a:rPr>
              <a:t>6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F2E88-B07E-69FF-1EB6-E3580060C564}"/>
              </a:ext>
            </a:extLst>
          </p:cNvPr>
          <p:cNvSpPr txBox="1"/>
          <p:nvPr/>
        </p:nvSpPr>
        <p:spPr>
          <a:xfrm>
            <a:off x="5951156" y="1767087"/>
            <a:ext cx="3564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Simulation result</a:t>
            </a:r>
            <a:r>
              <a:rPr lang="ru-RU" sz="2000" b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55110-E5BC-A847-24DA-CA8B62297788}"/>
                  </a:ext>
                </a:extLst>
              </p:cNvPr>
              <p:cNvSpPr txBox="1"/>
              <p:nvPr/>
            </p:nvSpPr>
            <p:spPr>
              <a:xfrm>
                <a:off x="470685" y="1767763"/>
                <a:ext cx="5002618" cy="1220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𝑚𝑎𝑥</m:t>
                    </m:r>
                    <m:r>
                      <a:rPr lang="en-US" sz="1800" b="0" i="1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⁡(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ru-RU" sz="1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ru-RU" sz="1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ru-RU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ru-RU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ru-RU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lang="ru-RU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ru-RU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ⅈ</m:t>
                                </m:r>
                                <m:r>
                                  <a:rPr lang="ru-RU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</m:sup>
                            </m:sSubSup>
                          </m:den>
                        </m:f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ru-RU" sz="1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lang="en-US" sz="1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lang="ru-RU" sz="1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sup>
                          <m:e>
                            <m:f>
                              <m:fPr>
                                <m:ctrlPr>
                                  <a:rPr lang="ru-RU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ru-RU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ru-RU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ru-RU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ⅈ</m:t>
                                    </m:r>
                                    <m:r>
                                      <a:rPr lang="ru-RU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ru-RU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dirty="0"/>
                  <a:t>)</a:t>
                </a:r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55110-E5BC-A847-24DA-CA8B62297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85" y="1767763"/>
                <a:ext cx="5002618" cy="1220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00F494-DAAB-AF6F-97E6-208D676032F7}"/>
                  </a:ext>
                </a:extLst>
              </p:cNvPr>
              <p:cNvSpPr txBox="1"/>
              <p:nvPr/>
            </p:nvSpPr>
            <p:spPr>
              <a:xfrm>
                <a:off x="689078" y="3317418"/>
                <a:ext cx="4923692" cy="2616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dk1"/>
                    </a:solidFill>
                  </a:rPr>
                  <a:t> – </a:t>
                </a:r>
                <a:r>
                  <a:rPr lang="en-US" dirty="0"/>
                  <a:t>number of buyers in district </a:t>
                </a:r>
                <a:r>
                  <a:rPr lang="en-US" sz="1800" i="1" dirty="0" err="1">
                    <a:solidFill>
                      <a:schemeClr val="dk1"/>
                    </a:solidFill>
                    <a:latin typeface="+mj-lt"/>
                  </a:rPr>
                  <a:t>i</a:t>
                </a:r>
                <a:r>
                  <a:rPr lang="en-US" sz="1800" dirty="0">
                    <a:solidFill>
                      <a:schemeClr val="dk1"/>
                    </a:solidFill>
                    <a:latin typeface="+mj-lt"/>
                  </a:rPr>
                  <a:t>,</a:t>
                </a:r>
              </a:p>
              <a:p>
                <a:r>
                  <a:rPr lang="ru-RU" sz="1800" dirty="0">
                    <a:solidFill>
                      <a:schemeClr val="dk1"/>
                    </a:solidFill>
                    <a:latin typeface="+mj-lt"/>
                  </a:rPr>
                  <a:t>𝑃𝑖𝑗 – </a:t>
                </a:r>
                <a:r>
                  <a:rPr lang="en-US" dirty="0"/>
                  <a:t>the probability of choosing point</a:t>
                </a:r>
                <a:r>
                  <a:rPr lang="en-US" sz="1800" dirty="0">
                    <a:solidFill>
                      <a:schemeClr val="dk1"/>
                    </a:solidFill>
                    <a:latin typeface="+mj-lt"/>
                  </a:rPr>
                  <a:t> </a:t>
                </a:r>
                <a:r>
                  <a:rPr lang="en-US" sz="1800" i="1" dirty="0">
                    <a:solidFill>
                      <a:schemeClr val="dk1"/>
                    </a:solidFill>
                    <a:latin typeface="+mj-lt"/>
                  </a:rPr>
                  <a:t>j</a:t>
                </a:r>
                <a:r>
                  <a:rPr lang="en-US" sz="1800" dirty="0">
                    <a:solidFill>
                      <a:schemeClr val="dk1"/>
                    </a:solidFill>
                    <a:latin typeface="+mj-lt"/>
                  </a:rPr>
                  <a:t> </a:t>
                </a:r>
                <a:r>
                  <a:rPr lang="en-US" dirty="0"/>
                  <a:t>by a buyer from district </a:t>
                </a:r>
                <a:r>
                  <a:rPr lang="ru-RU" sz="1800" i="1" dirty="0">
                    <a:solidFill>
                      <a:schemeClr val="dk1"/>
                    </a:solidFill>
                    <a:latin typeface="+mj-lt"/>
                  </a:rPr>
                  <a:t>i</a:t>
                </a:r>
                <a:r>
                  <a:rPr lang="ru-RU" sz="1800" dirty="0">
                    <a:solidFill>
                      <a:schemeClr val="dk1"/>
                    </a:solidFill>
                    <a:latin typeface="+mj-lt"/>
                  </a:rPr>
                  <a:t>,</a:t>
                </a:r>
                <a:endParaRPr lang="en-US" sz="1800" dirty="0">
                  <a:solidFill>
                    <a:schemeClr val="dk1"/>
                  </a:solidFill>
                  <a:latin typeface="+mj-lt"/>
                </a:endParaRPr>
              </a:p>
              <a:p>
                <a:r>
                  <a:rPr lang="ru-RU" sz="1800" dirty="0">
                    <a:solidFill>
                      <a:schemeClr val="dk1"/>
                    </a:solidFill>
                    <a:latin typeface="+mj-lt"/>
                  </a:rPr>
                  <a:t>𝑆𝑗 – </a:t>
                </a:r>
                <a:r>
                  <a:rPr lang="en-US" dirty="0"/>
                  <a:t>retail area of the point</a:t>
                </a:r>
                <a:r>
                  <a:rPr lang="ru-RU" dirty="0"/>
                  <a:t> </a:t>
                </a:r>
                <a:r>
                  <a:rPr lang="en-US" sz="1800" i="1" dirty="0">
                    <a:solidFill>
                      <a:schemeClr val="dk1"/>
                    </a:solidFill>
                    <a:latin typeface="+mj-lt"/>
                  </a:rPr>
                  <a:t>j</a:t>
                </a:r>
                <a:r>
                  <a:rPr lang="ru-RU" sz="1800" dirty="0">
                    <a:solidFill>
                      <a:schemeClr val="dk1"/>
                    </a:solidFill>
                    <a:latin typeface="+mj-lt"/>
                  </a:rPr>
                  <a:t>, </a:t>
                </a:r>
                <a:endParaRPr lang="en-US" sz="1800" dirty="0">
                  <a:solidFill>
                    <a:schemeClr val="dk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1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ⅈ</m:t>
                        </m:r>
                        <m:r>
                          <a:rPr lang="ru-RU" sz="1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ru-RU" sz="1800" dirty="0">
                    <a:solidFill>
                      <a:schemeClr val="dk1"/>
                    </a:solidFill>
                    <a:latin typeface="+mj-lt"/>
                  </a:rPr>
                  <a:t>– </a:t>
                </a:r>
                <a:r>
                  <a:rPr lang="en-US" dirty="0"/>
                  <a:t>travel time from area </a:t>
                </a:r>
                <a:r>
                  <a:rPr lang="ru-RU" i="1" dirty="0">
                    <a:solidFill>
                      <a:schemeClr val="dk1"/>
                    </a:solidFill>
                  </a:rPr>
                  <a:t>i</a:t>
                </a:r>
                <a:r>
                  <a:rPr lang="en-US" dirty="0">
                    <a:solidFill>
                      <a:schemeClr val="dk1"/>
                    </a:solidFill>
                    <a:latin typeface="+mj-lt"/>
                  </a:rPr>
                  <a:t> </a:t>
                </a:r>
                <a:r>
                  <a:rPr lang="en-US" dirty="0"/>
                  <a:t>to point </a:t>
                </a:r>
                <a:r>
                  <a:rPr lang="en-US" i="1" dirty="0">
                    <a:solidFill>
                      <a:schemeClr val="dk1"/>
                    </a:solidFill>
                  </a:rPr>
                  <a:t>j</a:t>
                </a:r>
                <a:r>
                  <a:rPr lang="ru-RU" sz="1800" dirty="0">
                    <a:solidFill>
                      <a:schemeClr val="dk1"/>
                    </a:solidFill>
                    <a:latin typeface="+mj-lt"/>
                  </a:rPr>
                  <a:t>, </a:t>
                </a:r>
                <a:endParaRPr lang="en-US" sz="1800" dirty="0">
                  <a:solidFill>
                    <a:schemeClr val="dk1"/>
                  </a:solidFill>
                  <a:latin typeface="+mj-lt"/>
                </a:endParaRPr>
              </a:p>
              <a:p>
                <a:r>
                  <a:rPr lang="ru-RU" sz="1800" dirty="0">
                    <a:solidFill>
                      <a:schemeClr val="dk1"/>
                    </a:solidFill>
                    <a:latin typeface="+mj-lt"/>
                  </a:rPr>
                  <a:t>λ – </a:t>
                </a:r>
                <a:r>
                  <a:rPr lang="en-US" dirty="0"/>
                  <a:t>the coefficient of buyers' sensitivity to distances</a:t>
                </a:r>
                <a:r>
                  <a:rPr lang="ru-RU" dirty="0"/>
                  <a:t>, </a:t>
                </a:r>
                <a:endParaRPr lang="en-US" dirty="0"/>
              </a:p>
              <a:p>
                <a:r>
                  <a:rPr lang="ru-RU" sz="1800" dirty="0">
                    <a:solidFill>
                      <a:schemeClr val="dk1"/>
                    </a:solidFill>
                    <a:latin typeface="+mj-lt"/>
                  </a:rPr>
                  <a:t>𝑁 – </a:t>
                </a:r>
                <a:r>
                  <a:rPr lang="en-US" dirty="0"/>
                  <a:t>number of the city’s districts</a:t>
                </a:r>
                <a:r>
                  <a:rPr lang="ru-RU" dirty="0"/>
                  <a:t>, </a:t>
                </a:r>
                <a:endParaRPr lang="en-US" dirty="0"/>
              </a:p>
              <a:p>
                <a:r>
                  <a:rPr lang="ru-RU" sz="1800" dirty="0">
                    <a:solidFill>
                      <a:schemeClr val="dk1"/>
                    </a:solidFill>
                    <a:latin typeface="+mj-lt"/>
                  </a:rPr>
                  <a:t>𝑀 – </a:t>
                </a:r>
                <a:r>
                  <a:rPr lang="en-US" dirty="0"/>
                  <a:t>number of service points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00F494-DAAB-AF6F-97E6-208D67603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8" y="3317418"/>
                <a:ext cx="4923692" cy="2616935"/>
              </a:xfrm>
              <a:prstGeom prst="rect">
                <a:avLst/>
              </a:prstGeom>
              <a:blipFill>
                <a:blip r:embed="rId5"/>
                <a:stretch>
                  <a:fillRect l="-990" t="-1166" r="-866"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60AFC06-4A08-0D0B-9229-3D2B1D4BE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350" y="2312290"/>
            <a:ext cx="5693456" cy="3920409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D6F02C46-1870-A04F-930D-576D356A9F66}"/>
              </a:ext>
            </a:extLst>
          </p:cNvPr>
          <p:cNvSpPr/>
          <p:nvPr/>
        </p:nvSpPr>
        <p:spPr>
          <a:xfrm>
            <a:off x="7187101" y="2988418"/>
            <a:ext cx="2907954" cy="242306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EB6BF5-FE1E-E32F-7F8A-0F5C14B6C946}"/>
              </a:ext>
            </a:extLst>
          </p:cNvPr>
          <p:cNvSpPr txBox="1"/>
          <p:nvPr/>
        </p:nvSpPr>
        <p:spPr>
          <a:xfrm>
            <a:off x="8547652" y="2487599"/>
            <a:ext cx="1111037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/>
              <a:t>Maximal network load (person/ATM</a:t>
            </a:r>
            <a:r>
              <a:rPr lang="ru-RU" sz="800" b="1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DA36A-07C4-463F-22DA-B87F6D8D7356}"/>
              </a:ext>
            </a:extLst>
          </p:cNvPr>
          <p:cNvSpPr txBox="1"/>
          <p:nvPr/>
        </p:nvSpPr>
        <p:spPr>
          <a:xfrm>
            <a:off x="8778963" y="1518091"/>
            <a:ext cx="26321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The building density factor influenced on the right-hand shift of service points' location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2328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The probabilistic Huff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gency FB" panose="020B0503020202020204" pitchFamily="34" charset="0"/>
              </a:rPr>
              <a:t>7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BC66A0-8C21-BEFC-73A3-E0B9577CA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40" y="1336815"/>
            <a:ext cx="7641023" cy="36211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0ADD20-A4F6-62B2-2BE8-6B55C6F02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380" y="2666411"/>
            <a:ext cx="5558606" cy="3621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BBA63-B216-A8B8-D1AA-BBEB9C133B09}"/>
              </a:ext>
            </a:extLst>
          </p:cNvPr>
          <p:cNvSpPr txBox="1"/>
          <p:nvPr/>
        </p:nvSpPr>
        <p:spPr>
          <a:xfrm>
            <a:off x="1422539" y="4989065"/>
            <a:ext cx="448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Building density polygons (retail area)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2BAEC-6517-3B47-7B7A-94986A44F7F6}"/>
              </a:ext>
            </a:extLst>
          </p:cNvPr>
          <p:cNvSpPr txBox="1"/>
          <p:nvPr/>
        </p:nvSpPr>
        <p:spPr>
          <a:xfrm>
            <a:off x="7214796" y="6285602"/>
            <a:ext cx="3572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Shortest paths to a certain ATM</a:t>
            </a:r>
            <a:endParaRPr lang="ru-RU" sz="200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99F4454-3820-D63D-8AAF-962DA2407EF7}"/>
              </a:ext>
            </a:extLst>
          </p:cNvPr>
          <p:cNvSpPr/>
          <p:nvPr/>
        </p:nvSpPr>
        <p:spPr>
          <a:xfrm>
            <a:off x="2871257" y="2124035"/>
            <a:ext cx="3039912" cy="271533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7A704-41F0-3D6F-777D-6FBAA2AA0574}"/>
              </a:ext>
            </a:extLst>
          </p:cNvPr>
          <p:cNvSpPr txBox="1"/>
          <p:nvPr/>
        </p:nvSpPr>
        <p:spPr>
          <a:xfrm>
            <a:off x="788840" y="1354770"/>
            <a:ext cx="24857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building density factor influenced on the right-hand shift of service points' location</a:t>
            </a:r>
            <a:endParaRPr lang="ru-RU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BF64E-171D-14D7-9F41-0E65FFEA96F0}"/>
              </a:ext>
            </a:extLst>
          </p:cNvPr>
          <p:cNvSpPr txBox="1"/>
          <p:nvPr/>
        </p:nvSpPr>
        <p:spPr>
          <a:xfrm>
            <a:off x="5354349" y="1550056"/>
            <a:ext cx="2832509" cy="2154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/>
              <a:t>Building density (number of buildings in the polygon)</a:t>
            </a:r>
            <a:endParaRPr lang="ru-RU" sz="800" b="1" dirty="0"/>
          </a:p>
        </p:txBody>
      </p:sp>
    </p:spTree>
    <p:extLst>
      <p:ext uri="{BB962C8B-B14F-4D97-AF65-F5344CB8AC3E}">
        <p14:creationId xmlns:p14="http://schemas.microsoft.com/office/powerpoint/2010/main" val="246906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The McFadden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gency FB" panose="020B0503020202020204" pitchFamily="34" charset="0"/>
              </a:rPr>
              <a:t>8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F2E88-B07E-69FF-1EB6-E3580060C564}"/>
              </a:ext>
            </a:extLst>
          </p:cNvPr>
          <p:cNvSpPr txBox="1"/>
          <p:nvPr/>
        </p:nvSpPr>
        <p:spPr>
          <a:xfrm>
            <a:off x="5872271" y="1253381"/>
            <a:ext cx="3564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Simulation result</a:t>
            </a:r>
            <a:r>
              <a:rPr lang="ru-RU" sz="2000" b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403292-DFE7-A7FA-0292-6DF8EECE38E8}"/>
                  </a:ext>
                </a:extLst>
              </p:cNvPr>
              <p:cNvSpPr txBox="1"/>
              <p:nvPr/>
            </p:nvSpPr>
            <p:spPr>
              <a:xfrm>
                <a:off x="1120490" y="1652834"/>
                <a:ext cx="3722724" cy="2104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ru-RU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ru-RU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ru-RU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  <m:r>
                        <a:rPr lang="en-US" b="0" i="1" kern="1200" smtClean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kern="1200" smtClean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i="1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kern="120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403292-DFE7-A7FA-0292-6DF8EECE3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90" y="1652834"/>
                <a:ext cx="3722724" cy="2104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8EAC1-421F-D486-00BF-7A1742A05B95}"/>
                  </a:ext>
                </a:extLst>
              </p:cNvPr>
              <p:cNvSpPr txBox="1"/>
              <p:nvPr/>
            </p:nvSpPr>
            <p:spPr>
              <a:xfrm>
                <a:off x="414755" y="4004031"/>
                <a:ext cx="5413525" cy="2352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+mj-lt"/>
                    <a:ea typeface="Times New Roman" panose="02020603050405020304" pitchFamily="18" charset="0"/>
                  </a:rPr>
                  <a:t> </a:t>
                </a:r>
                <a:r>
                  <a:rPr lang="ru-RU" dirty="0">
                    <a:ea typeface="Times New Roman" panose="02020603050405020304" pitchFamily="18" charset="0"/>
                  </a:rPr>
                  <a:t>– </a:t>
                </a:r>
                <a:r>
                  <a:rPr lang="en-US" dirty="0">
                    <a:ea typeface="Times New Roman" panose="02020603050405020304" pitchFamily="18" charset="0"/>
                  </a:rPr>
                  <a:t>evaluation of attractiveness</a:t>
                </a:r>
                <a:r>
                  <a:rPr lang="ru-RU" dirty="0">
                    <a:ea typeface="Times New Roman" panose="02020603050405020304" pitchFamily="18" charset="0"/>
                  </a:rPr>
                  <a:t>, </a:t>
                </a:r>
                <a:endParaRPr lang="en-US" dirty="0"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+mj-lt"/>
                    <a:ea typeface="Times New Roman" panose="02020603050405020304" pitchFamily="18" charset="0"/>
                  </a:rPr>
                  <a:t> </a:t>
                </a:r>
                <a:r>
                  <a:rPr lang="ru-RU" dirty="0">
                    <a:ea typeface="Times New Roman" panose="02020603050405020304" pitchFamily="18" charset="0"/>
                  </a:rPr>
                  <a:t>– </a:t>
                </a:r>
                <a:r>
                  <a:rPr lang="en-US" dirty="0">
                    <a:ea typeface="Times New Roman" panose="02020603050405020304" pitchFamily="18" charset="0"/>
                  </a:rPr>
                  <a:t>the value of k parameter’s attractiveness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b="1" dirty="0"/>
                  <a:t>Attractiveness 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ratio of the volume of retail space to the remoteness of ATMs,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proximity to bus stops and shops,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remoteness of competitors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8EAC1-421F-D486-00BF-7A1742A0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55" y="4004031"/>
                <a:ext cx="5413525" cy="2352952"/>
              </a:xfrm>
              <a:prstGeom prst="rect">
                <a:avLst/>
              </a:prstGeom>
              <a:blipFill>
                <a:blip r:embed="rId5"/>
                <a:stretch>
                  <a:fillRect l="-901" t="-1295" b="-31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65A30A-0195-4F25-03E2-3FB8A97EA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822" y="1764514"/>
            <a:ext cx="5755409" cy="4039445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B69D97B9-F3CA-8357-530C-47E9BC4A0099}"/>
              </a:ext>
            </a:extLst>
          </p:cNvPr>
          <p:cNvSpPr/>
          <p:nvPr/>
        </p:nvSpPr>
        <p:spPr>
          <a:xfrm>
            <a:off x="5682204" y="2949991"/>
            <a:ext cx="2761553" cy="258696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92F59-CF8B-BD3C-2F82-8275EF896794}"/>
              </a:ext>
            </a:extLst>
          </p:cNvPr>
          <p:cNvSpPr txBox="1"/>
          <p:nvPr/>
        </p:nvSpPr>
        <p:spPr>
          <a:xfrm>
            <a:off x="8325666" y="1997619"/>
            <a:ext cx="1111037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b="1" dirty="0"/>
              <a:t>Maximal network load (person/ATM</a:t>
            </a:r>
            <a:r>
              <a:rPr lang="ru-RU" sz="800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01333-2475-1175-0312-0D655411915D}"/>
              </a:ext>
            </a:extLst>
          </p:cNvPr>
          <p:cNvSpPr txBox="1"/>
          <p:nvPr/>
        </p:nvSpPr>
        <p:spPr>
          <a:xfrm>
            <a:off x="5901037" y="5988700"/>
            <a:ext cx="26321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competition factor influenced on the left-hand shift of service points' location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0174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The McFadden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gency FB" panose="020B0503020202020204" pitchFamily="34" charset="0"/>
              </a:rPr>
              <a:t>9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7D334D-9297-D87E-64B8-D2638140F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362" y="1580624"/>
            <a:ext cx="5465725" cy="40749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4DDCA7-1891-5CEA-C763-7E3FE86A5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55" y="1586270"/>
            <a:ext cx="5511885" cy="4069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76BEC3-7C44-3416-2AA7-8FCBB84F2D84}"/>
              </a:ext>
            </a:extLst>
          </p:cNvPr>
          <p:cNvSpPr txBox="1"/>
          <p:nvPr/>
        </p:nvSpPr>
        <p:spPr>
          <a:xfrm>
            <a:off x="1202933" y="5655557"/>
            <a:ext cx="414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Density of shops and bus stops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EB5FA7-8798-D689-4F08-9F5F10BCBB1E}"/>
              </a:ext>
            </a:extLst>
          </p:cNvPr>
          <p:cNvSpPr txBox="1"/>
          <p:nvPr/>
        </p:nvSpPr>
        <p:spPr>
          <a:xfrm>
            <a:off x="7099565" y="5655558"/>
            <a:ext cx="4323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Density of competing ATMs' placement</a:t>
            </a:r>
            <a:endParaRPr lang="ru-RU" sz="2000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C074EBF-EDEF-F5CE-7825-B47C9CF9964F}"/>
              </a:ext>
            </a:extLst>
          </p:cNvPr>
          <p:cNvSpPr/>
          <p:nvPr/>
        </p:nvSpPr>
        <p:spPr>
          <a:xfrm>
            <a:off x="8640417" y="2915479"/>
            <a:ext cx="2415876" cy="211618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F06C0-EC2D-183B-E700-3CBF2352E03E}"/>
              </a:ext>
            </a:extLst>
          </p:cNvPr>
          <p:cNvSpPr txBox="1"/>
          <p:nvPr/>
        </p:nvSpPr>
        <p:spPr>
          <a:xfrm>
            <a:off x="9232299" y="2372190"/>
            <a:ext cx="2342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The competition factor influenced on the left-hand shift of service points' location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2154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1012</Words>
  <Application>Microsoft Office PowerPoint</Application>
  <PresentationFormat>Широкоэкранный</PresentationFormat>
  <Paragraphs>130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Agency FB</vt:lpstr>
      <vt:lpstr>Arial</vt:lpstr>
      <vt:lpstr>Calibri</vt:lpstr>
      <vt:lpstr>Calibri Light</vt:lpstr>
      <vt:lpstr>Cambria Math</vt:lpstr>
      <vt:lpstr>Times New Roman</vt:lpstr>
      <vt:lpstr>Office Theme</vt:lpstr>
      <vt:lpstr>Worksheet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Korolkov</dc:creator>
  <cp:lastModifiedBy>Такенова Камила</cp:lastModifiedBy>
  <cp:revision>15</cp:revision>
  <dcterms:created xsi:type="dcterms:W3CDTF">2020-09-11T13:16:25Z</dcterms:created>
  <dcterms:modified xsi:type="dcterms:W3CDTF">2023-10-09T08:50:37Z</dcterms:modified>
</cp:coreProperties>
</file>